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49"/>
  </p:notesMasterIdLst>
  <p:handoutMasterIdLst>
    <p:handoutMasterId r:id="rId50"/>
  </p:handoutMasterIdLst>
  <p:sldIdLst>
    <p:sldId id="2057" r:id="rId2"/>
    <p:sldId id="2139" r:id="rId3"/>
    <p:sldId id="1894" r:id="rId4"/>
    <p:sldId id="2128" r:id="rId5"/>
    <p:sldId id="2127" r:id="rId6"/>
    <p:sldId id="2091" r:id="rId7"/>
    <p:sldId id="2063" r:id="rId8"/>
    <p:sldId id="2110" r:id="rId9"/>
    <p:sldId id="2142" r:id="rId10"/>
    <p:sldId id="2131" r:id="rId11"/>
    <p:sldId id="2143" r:id="rId12"/>
    <p:sldId id="2132" r:id="rId13"/>
    <p:sldId id="2008" r:id="rId14"/>
    <p:sldId id="2111" r:id="rId15"/>
    <p:sldId id="2144" r:id="rId16"/>
    <p:sldId id="2145" r:id="rId17"/>
    <p:sldId id="2052" r:id="rId18"/>
    <p:sldId id="2064" r:id="rId19"/>
    <p:sldId id="2140" r:id="rId20"/>
    <p:sldId id="2119" r:id="rId21"/>
    <p:sldId id="2078" r:id="rId22"/>
    <p:sldId id="2087" r:id="rId23"/>
    <p:sldId id="2088" r:id="rId24"/>
    <p:sldId id="2079" r:id="rId25"/>
    <p:sldId id="2080" r:id="rId26"/>
    <p:sldId id="2081" r:id="rId27"/>
    <p:sldId id="2082" r:id="rId28"/>
    <p:sldId id="2125" r:id="rId29"/>
    <p:sldId id="2141" r:id="rId30"/>
    <p:sldId id="2089" r:id="rId31"/>
    <p:sldId id="2137" r:id="rId32"/>
    <p:sldId id="2060" r:id="rId33"/>
    <p:sldId id="2146" r:id="rId34"/>
    <p:sldId id="2129" r:id="rId35"/>
    <p:sldId id="2136" r:id="rId36"/>
    <p:sldId id="2121" r:id="rId37"/>
    <p:sldId id="2085" r:id="rId38"/>
    <p:sldId id="2112" r:id="rId39"/>
    <p:sldId id="2124" r:id="rId40"/>
    <p:sldId id="2113" r:id="rId41"/>
    <p:sldId id="2114" r:id="rId42"/>
    <p:sldId id="2041" r:id="rId43"/>
    <p:sldId id="2090" r:id="rId44"/>
    <p:sldId id="1927" r:id="rId45"/>
    <p:sldId id="2117" r:id="rId46"/>
    <p:sldId id="2116" r:id="rId47"/>
    <p:sldId id="1931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CC9900"/>
    <a:srgbClr val="FF0000"/>
    <a:srgbClr val="FF99FF"/>
    <a:srgbClr val="969696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99" autoAdjust="0"/>
    <p:restoredTop sz="94660"/>
  </p:normalViewPr>
  <p:slideViewPr>
    <p:cSldViewPr>
      <p:cViewPr varScale="1">
        <p:scale>
          <a:sx n="134" d="100"/>
          <a:sy n="134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648200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0915" eaLnBrk="0" hangingPunct="0">
              <a:spcBef>
                <a:spcPct val="20000"/>
              </a:spcBef>
              <a:buFontTx/>
              <a:buNone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William Strauss, Senior Economist and Economic Advisor</a:t>
            </a:r>
          </a:p>
          <a:p>
            <a:pPr>
              <a:defRPr/>
            </a:pPr>
            <a:r>
              <a:rPr lang="en-US" dirty="0"/>
              <a:t>Federal Reserve Bank of Chicago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0915" eaLnBrk="0" hangingPunct="0">
              <a:spcBef>
                <a:spcPct val="20000"/>
              </a:spcBef>
              <a:buFontTx/>
              <a:buNone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8"/>
            <a:ext cx="401637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915" eaLnBrk="0" hangingPunct="0">
              <a:spcBef>
                <a:spcPct val="20000"/>
              </a:spcBef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Economic Outlook</a:t>
            </a:r>
            <a:endParaRPr lang="en-US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915" eaLnBrk="0" hangingPunct="0">
              <a:spcBef>
                <a:spcPct val="20000"/>
              </a:spcBef>
              <a:buFontTx/>
              <a:buNone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1467882-7159-4874-A67E-E77B110A9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defTabSz="930915" eaLnBrk="0" hangingPunct="0">
              <a:spcBef>
                <a:spcPct val="20000"/>
              </a:spcBef>
              <a:buFontTx/>
              <a:buChar char="•"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7635"/>
            <a:ext cx="5142177" cy="418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0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defTabSz="930915" eaLnBrk="0" hangingPunct="0">
              <a:spcBef>
                <a:spcPct val="20000"/>
              </a:spcBef>
              <a:buFontTx/>
              <a:buChar char="•"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915" eaLnBrk="0" hangingPunct="0">
              <a:spcBef>
                <a:spcPct val="20000"/>
              </a:spcBef>
              <a:buFontTx/>
              <a:buChar char="•"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0658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915" eaLnBrk="0" hangingPunct="0">
              <a:spcBef>
                <a:spcPct val="20000"/>
              </a:spcBef>
              <a:buFontTx/>
              <a:buChar char="•"/>
              <a:defRPr kumimoji="0"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B4775AE-3521-42BC-9F94-C3AEBCD57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356">
              <a:defRPr/>
            </a:pPr>
            <a:fld id="{83A40C3D-A420-42D9-98B3-F6F8FF5E0512}" type="slidenum">
              <a:rPr lang="en-US" smtClean="0"/>
              <a:pPr defTabSz="930356">
                <a:defRPr/>
              </a:pPr>
              <a:t>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356">
              <a:defRPr/>
            </a:pPr>
            <a:fld id="{D238235F-81BD-413E-B2B5-FE13DEF04B2F}" type="slidenum">
              <a:rPr lang="en-US" smtClean="0"/>
              <a:pPr defTabSz="930356">
                <a:defRPr/>
              </a:pPr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356">
              <a:defRPr/>
            </a:pPr>
            <a:fld id="{D238235F-81BD-413E-B2B5-FE13DEF04B2F}" type="slidenum">
              <a:rPr lang="en-US" smtClean="0"/>
              <a:pPr defTabSz="930356">
                <a:defRPr/>
              </a:pPr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37"/>
            <a:fld id="{02CC41BC-003D-40C4-9993-6ED8EF3A41D1}" type="slidenum">
              <a:rPr lang="en-US" smtClean="0"/>
              <a:pPr defTabSz="930137"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37"/>
            <a:fld id="{02CC41BC-003D-40C4-9993-6ED8EF3A41D1}" type="slidenum">
              <a:rPr lang="en-US" smtClean="0"/>
              <a:pPr defTabSz="930137"/>
              <a:t>29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356">
              <a:defRPr/>
            </a:pPr>
            <a:fld id="{D238235F-81BD-413E-B2B5-FE13DEF04B2F}" type="slidenum">
              <a:rPr lang="en-US" smtClean="0"/>
              <a:pPr defTabSz="930356">
                <a:defRPr/>
              </a:pPr>
              <a:t>46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356">
              <a:defRPr/>
            </a:pPr>
            <a:fld id="{09358F47-F758-461E-BD61-4B113CE07A83}" type="slidenum">
              <a:rPr lang="en-US" smtClean="0"/>
              <a:pPr defTabSz="930356">
                <a:defRPr/>
              </a:pPr>
              <a:t>47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 userDrawn="1"/>
        </p:nvSpPr>
        <p:spPr bwMode="white">
          <a:xfrm>
            <a:off x="-11113" y="4489450"/>
            <a:ext cx="5756276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3" name="Freeform 4"/>
          <p:cNvSpPr>
            <a:spLocks/>
          </p:cNvSpPr>
          <p:nvPr userDrawn="1"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6"/>
          <p:cNvSpPr>
            <a:spLocks/>
          </p:cNvSpPr>
          <p:nvPr userDrawn="1"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 userDrawn="1"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8"/>
          <p:cNvSpPr>
            <a:spLocks/>
          </p:cNvSpPr>
          <p:nvPr userDrawn="1"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9"/>
          <p:cNvSpPr>
            <a:spLocks/>
          </p:cNvSpPr>
          <p:nvPr userDrawn="1"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A6EA5"/>
              </a:clrFrom>
              <a:clrTo>
                <a:srgbClr val="3A6EA5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1143000" y="2057400"/>
            <a:ext cx="6858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FontTx/>
              <a:buChar char="•"/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EDFE1D2-B790-405C-9DA6-A49C1B856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423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423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423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4423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389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8920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3A6EA5"/>
              </a:clrFrom>
              <a:clrTo>
                <a:srgbClr val="3A6EA5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3"/>
          <p:cNvSpPr>
            <a:spLocks/>
          </p:cNvSpPr>
          <p:nvPr/>
        </p:nvSpPr>
        <p:spPr bwMode="white">
          <a:xfrm>
            <a:off x="-11113" y="4489450"/>
            <a:ext cx="5756276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398" r:id="rId3"/>
    <p:sldLayoutId id="2147485399" r:id="rId4"/>
    <p:sldLayoutId id="2147485402" r:id="rId5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7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80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85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39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56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7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00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0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610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4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8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8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8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3.emf"/><Relationship Id="rId5" Type="http://schemas.openxmlformats.org/officeDocument/2006/relationships/oleObject" Target="file:///C:\Users\g1was00\Documents\Presentations\Master%20Charts%20-%20Macro%20Charts.xlsx!Charts!%5bMaster%20Charts%20-%20Macro%20Charts.xlsx%5dCharts%20Chart%20185" TargetMode="Externa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42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57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5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29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5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1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52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287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7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76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32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298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297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nufacturing%20Charts.xlsx!Charts!%5bMaster%20Charts%20-%20Manufacturing%20Charts.xlsx%5dCharts%20Chart%2025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0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15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365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523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4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41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94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1was00\Documents\Presentations\Master%20Charts%20-%20Macro%20Charts.xlsx!Charts!%5bMaster%20Charts%20-%20Macro%20Charts.xlsx%5dCharts%20Chart%2075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24000"/>
            <a:ext cx="9144000" cy="990600"/>
          </a:xfrm>
        </p:spPr>
        <p:txBody>
          <a:bodyPr/>
          <a:lstStyle/>
          <a:p>
            <a:pPr fontAlgn="t"/>
            <a:r>
              <a:rPr lang="en-US" sz="4000" b="1" dirty="0">
                <a:latin typeface="Arial" charset="0"/>
              </a:rPr>
              <a:t>Economic Outlook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41987" name="Rectangle 20"/>
          <p:cNvSpPr>
            <a:spLocks noChangeArrowheads="1"/>
          </p:cNvSpPr>
          <p:nvPr/>
        </p:nvSpPr>
        <p:spPr bwMode="auto">
          <a:xfrm>
            <a:off x="5257800" y="4259263"/>
            <a:ext cx="3759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 "/>
            </a:pPr>
            <a:r>
              <a:rPr kumimoji="0" lang="en-US" sz="1800" b="1"/>
              <a:t>William Strauss</a:t>
            </a:r>
          </a:p>
          <a:p>
            <a:pPr eaLnBrk="0" hangingPunct="0">
              <a:spcBef>
                <a:spcPct val="20000"/>
              </a:spcBef>
              <a:buFontTx/>
              <a:buChar char=" "/>
            </a:pPr>
            <a:r>
              <a:rPr kumimoji="0" lang="en-US" sz="1800"/>
              <a:t>Senior Economist</a:t>
            </a:r>
          </a:p>
          <a:p>
            <a:pPr eaLnBrk="0" hangingPunct="0">
              <a:spcBef>
                <a:spcPct val="20000"/>
              </a:spcBef>
              <a:buFontTx/>
              <a:buChar char=" "/>
            </a:pPr>
            <a:r>
              <a:rPr kumimoji="0" lang="en-US" sz="1800"/>
              <a:t>and Economic Advisor</a:t>
            </a:r>
          </a:p>
          <a:p>
            <a:pPr eaLnBrk="0" hangingPunct="0">
              <a:spcBef>
                <a:spcPct val="20000"/>
              </a:spcBef>
              <a:buFontTx/>
              <a:buChar char=" "/>
            </a:pPr>
            <a:r>
              <a:rPr kumimoji="0" lang="en-US" sz="1800"/>
              <a:t>Federal Reserve Bank of Chicago</a:t>
            </a:r>
            <a:endParaRPr kumimoji="0" lang="en-US" sz="1600"/>
          </a:p>
        </p:txBody>
      </p:sp>
      <p:sp>
        <p:nvSpPr>
          <p:cNvPr id="41988" name="Rectangle 21"/>
          <p:cNvSpPr>
            <a:spLocks noChangeArrowheads="1"/>
          </p:cNvSpPr>
          <p:nvPr/>
        </p:nvSpPr>
        <p:spPr bwMode="auto">
          <a:xfrm>
            <a:off x="203200" y="4267200"/>
            <a:ext cx="535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Multi-Chamber Economic Outlook</a:t>
            </a:r>
          </a:p>
          <a:p>
            <a:r>
              <a:rPr lang="en-US" sz="1800" dirty="0"/>
              <a:t>Downers Grove, IL</a:t>
            </a:r>
          </a:p>
          <a:p>
            <a:pPr eaLnBrk="0" hangingPunct="0"/>
            <a:r>
              <a:rPr kumimoji="0" lang="en-US" sz="1800" dirty="0"/>
              <a:t>February </a:t>
            </a:r>
            <a:r>
              <a:rPr kumimoji="0" lang="en-US" sz="1800" dirty="0" smtClean="0"/>
              <a:t>3, 2017</a:t>
            </a:r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9804265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Illinois’ employment growth is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well below the national average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769250"/>
              </p:ext>
            </p:extLst>
          </p:nvPr>
        </p:nvGraphicFramePr>
        <p:xfrm>
          <a:off x="1144588" y="2057400"/>
          <a:ext cx="685165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0" name="Worksheet" r:id="rId3" imgW="4581583" imgH="2743166" progId="Excel.Sheet.12">
                  <p:link updateAutomatic="1"/>
                </p:oleObj>
              </mc:Choice>
              <mc:Fallback>
                <p:oleObj name="Worksheet" r:id="rId3" imgW="4581583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8" y="2057400"/>
                        <a:ext cx="685165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339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53562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2" name="Worksheet" r:id="rId3" imgW="4572000" imgH="2743200" progId="Excel.Sheet.12">
                  <p:link updateAutomatic="1"/>
                </p:oleObj>
              </mc:Choice>
              <mc:Fallback>
                <p:oleObj name="Worksheet" r:id="rId3" imgW="4572000" imgH="2743200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unemployment rate has fallen to </a:t>
            </a:r>
            <a:r>
              <a:rPr lang="en-US" b="1" dirty="0" smtClean="0">
                <a:latin typeface="Arial" charset="0"/>
              </a:rPr>
              <a:t>4.8%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224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Illinois’ unemployment rate is well above the nation’s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49688"/>
              </p:ext>
            </p:extLst>
          </p:nvPr>
        </p:nvGraphicFramePr>
        <p:xfrm>
          <a:off x="1144588" y="2057400"/>
          <a:ext cx="6853237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54" name="Worksheet" r:id="rId3" imgW="4581583" imgH="2743166" progId="Excel.Sheet.12">
                  <p:link updateAutomatic="1"/>
                </p:oleObj>
              </mc:Choice>
              <mc:Fallback>
                <p:oleObj name="Worksheet" r:id="rId3" imgW="4581583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4588" y="2057400"/>
                        <a:ext cx="6853237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9201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labor force participation rate fell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to a level last seen in 1977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817141"/>
              </p:ext>
            </p:extLst>
          </p:nvPr>
        </p:nvGraphicFramePr>
        <p:xfrm>
          <a:off x="1149350" y="2058988"/>
          <a:ext cx="6845300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33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8988"/>
                        <a:ext cx="6845300" cy="41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4486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620000" y="2819400"/>
            <a:ext cx="1066800" cy="3124200"/>
          </a:xfrm>
          <a:prstGeom prst="rect">
            <a:avLst/>
          </a:prstGeom>
          <a:solidFill>
            <a:srgbClr val="FF99FF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86200" y="2819400"/>
            <a:ext cx="1066800" cy="3124200"/>
          </a:xfrm>
          <a:prstGeom prst="rect">
            <a:avLst/>
          </a:prstGeom>
          <a:solidFill>
            <a:srgbClr val="FF99FF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Civilian Labor Force Participation Rate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and Population Share 16 and Older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by Age Category, United States, 2007 and 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4384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 </a:t>
            </a:r>
            <a:r>
              <a:rPr lang="en-US" sz="1900" dirty="0" smtClean="0"/>
              <a:t>                        </a:t>
            </a:r>
            <a:r>
              <a:rPr lang="en-US" sz="1900" u="sng" dirty="0" smtClean="0"/>
              <a:t>Labor Force Participation Rate (%)</a:t>
            </a:r>
            <a:r>
              <a:rPr lang="en-US" sz="1900" dirty="0" smtClean="0"/>
              <a:t>     </a:t>
            </a:r>
            <a:r>
              <a:rPr lang="en-US" sz="1900" u="sng" dirty="0" smtClean="0"/>
              <a:t>Population Share (%)</a:t>
            </a:r>
            <a:endParaRPr lang="en-US" sz="1900" dirty="0" smtClean="0"/>
          </a:p>
          <a:p>
            <a:r>
              <a:rPr lang="en-US" sz="1900" dirty="0" smtClean="0"/>
              <a:t>                                                           Change                                           </a:t>
            </a:r>
            <a:r>
              <a:rPr lang="en-US" sz="1900" dirty="0" err="1" smtClean="0"/>
              <a:t>Change</a:t>
            </a:r>
            <a:endParaRPr lang="en-US" sz="1900" dirty="0"/>
          </a:p>
          <a:p>
            <a:r>
              <a:rPr lang="en-US" sz="1900" u="sng" dirty="0" smtClean="0"/>
              <a:t>                          2016        2007         ‘07-’16             2016        </a:t>
            </a:r>
            <a:r>
              <a:rPr lang="en-US" sz="1900" u="sng" dirty="0"/>
              <a:t>2007   </a:t>
            </a:r>
            <a:r>
              <a:rPr lang="en-US" sz="1900" u="sng" dirty="0" smtClean="0"/>
              <a:t>     </a:t>
            </a:r>
            <a:r>
              <a:rPr lang="en-US" sz="1900" u="sng" dirty="0"/>
              <a:t>‘</a:t>
            </a:r>
            <a:r>
              <a:rPr lang="en-US" sz="1900" u="sng" dirty="0" smtClean="0"/>
              <a:t>07-’16</a:t>
            </a:r>
            <a:endParaRPr lang="en-US" sz="1900" u="sng" dirty="0"/>
          </a:p>
          <a:p>
            <a:r>
              <a:rPr lang="en-US" sz="1900" dirty="0" smtClean="0"/>
              <a:t>Population</a:t>
            </a:r>
          </a:p>
          <a:p>
            <a:r>
              <a:rPr lang="en-US" sz="1900" dirty="0" smtClean="0"/>
              <a:t>16 and older     62.8          66.1             -3.3              100.0       100.0           0.0</a:t>
            </a:r>
          </a:p>
          <a:p>
            <a:endParaRPr lang="en-US" sz="1900" dirty="0"/>
          </a:p>
          <a:p>
            <a:r>
              <a:rPr lang="en-US" sz="1900" dirty="0" smtClean="0"/>
              <a:t>16 to 24            55.2          59.4             -4.2                15.2         16.1          -1.0</a:t>
            </a:r>
          </a:p>
          <a:p>
            <a:r>
              <a:rPr lang="en-US" sz="1900" dirty="0" smtClean="0"/>
              <a:t>25 to 34</a:t>
            </a:r>
            <a:r>
              <a:rPr lang="en-US" sz="1900" dirty="0"/>
              <a:t> </a:t>
            </a:r>
            <a:r>
              <a:rPr lang="en-US" sz="1900" dirty="0" smtClean="0"/>
              <a:t>           81.6          83.3             -1.8                17.2         17.1           0.0</a:t>
            </a:r>
          </a:p>
          <a:p>
            <a:r>
              <a:rPr lang="en-US" sz="1900" dirty="0" smtClean="0"/>
              <a:t>35 to 44            82.4          83.8             -1.3                15.7         18.3          -2.6</a:t>
            </a:r>
          </a:p>
          <a:p>
            <a:r>
              <a:rPr lang="en-US" sz="1900" dirty="0" smtClean="0"/>
              <a:t>45 to 54</a:t>
            </a:r>
            <a:r>
              <a:rPr lang="en-US" sz="1900" dirty="0"/>
              <a:t> </a:t>
            </a:r>
            <a:r>
              <a:rPr lang="en-US" sz="1900" dirty="0" smtClean="0"/>
              <a:t>           80.0          82.0             -2.0                16.7         18.8          -2.1</a:t>
            </a:r>
          </a:p>
          <a:p>
            <a:r>
              <a:rPr lang="en-US" sz="1900" dirty="0" smtClean="0"/>
              <a:t>55 to 64            64.1          63.8              0.3                 16.3         14.0           2.3</a:t>
            </a:r>
          </a:p>
          <a:p>
            <a:r>
              <a:rPr lang="en-US" sz="1900" dirty="0" smtClean="0"/>
              <a:t>65 plus </a:t>
            </a:r>
            <a:r>
              <a:rPr lang="en-US" sz="1900" dirty="0"/>
              <a:t> </a:t>
            </a:r>
            <a:r>
              <a:rPr lang="en-US" sz="1900" dirty="0" smtClean="0"/>
              <a:t>           19.3          16.0              3.3                 18.9         15.6           3.3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194800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The share of those unemployed more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than 6 months remains significantly high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383728"/>
              </p:ext>
            </p:extLst>
          </p:nvPr>
        </p:nvGraphicFramePr>
        <p:xfrm>
          <a:off x="1147763" y="2058988"/>
          <a:ext cx="6848475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6" name="Worksheet" r:id="rId3" imgW="4572000" imgH="2743200" progId="Excel.Sheet.12">
                  <p:link updateAutomatic="1"/>
                </p:oleObj>
              </mc:Choice>
              <mc:Fallback>
                <p:oleObj name="Worksheet" r:id="rId3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2058988"/>
                        <a:ext cx="6848475" cy="41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4689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Employees working part time for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economic reasons remains slightly elevated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14612"/>
              </p:ext>
            </p:extLst>
          </p:nvPr>
        </p:nvGraphicFramePr>
        <p:xfrm>
          <a:off x="1147763" y="2058988"/>
          <a:ext cx="6848475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0" name="Worksheet" r:id="rId3" imgW="4572000" imgH="2743200" progId="Excel.Sheet.12">
                  <p:link updateAutomatic="1"/>
                </p:oleObj>
              </mc:Choice>
              <mc:Fallback>
                <p:oleObj name="Worksheet" r:id="rId3" imgW="4572000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2058988"/>
                        <a:ext cx="6848475" cy="41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3529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Wages and benefit costs continue to increase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at a very slow pace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762924"/>
              </p:ext>
            </p:extLst>
          </p:nvPr>
        </p:nvGraphicFramePr>
        <p:xfrm>
          <a:off x="1146175" y="2057400"/>
          <a:ext cx="6853238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9" name="Worksheet" r:id="rId3" imgW="4581583" imgH="2743166" progId="Excel.Sheet.12">
                  <p:link updateAutomatic="1"/>
                </p:oleObj>
              </mc:Choice>
              <mc:Fallback>
                <p:oleObj name="Worksheet" r:id="rId3" imgW="4581583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175" y="2057400"/>
                        <a:ext cx="6853238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22826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736430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1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FOMC forecasts that the unemployment rate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will be just below the natural rate through 2019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19400"/>
            <a:ext cx="2727029" cy="1169551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b="1" u="sng" dirty="0" smtClean="0">
                <a:solidFill>
                  <a:srgbClr val="000000"/>
                </a:solidFill>
              </a:rPr>
              <a:t>FOMC Central Tendency (December 2016)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2017     4.5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4.6</a:t>
            </a: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2018     4.3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4.7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2019     4.3 </a:t>
            </a:r>
            <a:r>
              <a:rPr lang="en-US" sz="1000" b="1" dirty="0">
                <a:solidFill>
                  <a:srgbClr val="000000"/>
                </a:solidFill>
              </a:rPr>
              <a:t>– 4.8</a:t>
            </a:r>
          </a:p>
          <a:p>
            <a:pPr marL="228600" indent="-228600"/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Longer run     4.7 – 5.0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7573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Slow productivity growth helps explain why relatively strong employment growth has not translated into higher wages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70140"/>
              </p:ext>
            </p:extLst>
          </p:nvPr>
        </p:nvGraphicFramePr>
        <p:xfrm>
          <a:off x="1149350" y="2058988"/>
          <a:ext cx="6845300" cy="410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8988"/>
                        <a:ext cx="6845300" cy="410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8987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The outlook is for the U.S. economy to expand at a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pace </a:t>
            </a:r>
            <a:r>
              <a:rPr lang="en-US" sz="2300" dirty="0" smtClean="0"/>
              <a:t>slightly above trend in 2016</a:t>
            </a:r>
            <a:endParaRPr lang="en-US" sz="2300" dirty="0"/>
          </a:p>
        </p:txBody>
      </p:sp>
      <p:sp>
        <p:nvSpPr>
          <p:cNvPr id="1868804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68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Employment is expected to rise moderately with the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unemployment rate </a:t>
            </a:r>
            <a:r>
              <a:rPr lang="en-US" sz="2300" dirty="0" smtClean="0"/>
              <a:t>ticking lower</a:t>
            </a:r>
            <a:endParaRPr lang="en-US" sz="23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68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 smtClean="0"/>
              <a:t>Slack </a:t>
            </a:r>
            <a:r>
              <a:rPr lang="en-US" sz="2300" dirty="0"/>
              <a:t>in the economy will lead to a relatively </a:t>
            </a:r>
            <a:r>
              <a:rPr lang="en-US" sz="2300" dirty="0" smtClean="0"/>
              <a:t>contained</a:t>
            </a:r>
            <a:endParaRPr lang="en-US" sz="2300" dirty="0"/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</a:t>
            </a:r>
            <a:r>
              <a:rPr lang="en-US" sz="2300" dirty="0" smtClean="0"/>
              <a:t>inflation </a:t>
            </a:r>
            <a:r>
              <a:rPr lang="en-US" sz="2300" dirty="0"/>
              <a:t>rate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86868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Vehicle sales are anticipated to rise </a:t>
            </a:r>
            <a:r>
              <a:rPr lang="en-US" sz="2300" dirty="0" smtClean="0"/>
              <a:t>to a record in 2016</a:t>
            </a:r>
            <a:endParaRPr lang="en-US" sz="23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 smtClean="0"/>
              <a:t>Manufacturing </a:t>
            </a:r>
            <a:r>
              <a:rPr lang="en-US" sz="2300" dirty="0"/>
              <a:t>output </a:t>
            </a:r>
            <a:r>
              <a:rPr lang="en-US" sz="2300" dirty="0" smtClean="0"/>
              <a:t>is expected to increase at a rate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 smtClean="0"/>
              <a:t> below its trend in 2016</a:t>
            </a:r>
            <a:endParaRPr lang="en-US" sz="23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What I said last year</a:t>
            </a:r>
          </a:p>
        </p:txBody>
      </p:sp>
    </p:spTree>
    <p:extLst>
      <p:ext uri="{BB962C8B-B14F-4D97-AF65-F5344CB8AC3E}">
        <p14:creationId xmlns:p14="http://schemas.microsoft.com/office/powerpoint/2010/main" val="28123716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A large part of the weakness in productivity growth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has been the weak pace of investment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058250"/>
              </p:ext>
            </p:extLst>
          </p:nvPr>
        </p:nvGraphicFramePr>
        <p:xfrm>
          <a:off x="1143000" y="20574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2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2394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13178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8" name="Worksheet" r:id="rId3" imgW="4581583" imgH="2752623" progId="Excel.Sheet.12">
                  <p:link updateAutomatic="1"/>
                </p:oleObj>
              </mc:Choice>
              <mc:Fallback>
                <p:oleObj name="Worksheet" r:id="rId3" imgW="4581583" imgH="2752623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Inflation is </a:t>
            </a:r>
            <a:r>
              <a:rPr lang="en-US" b="1" dirty="0" smtClean="0">
                <a:latin typeface="Arial" charset="0"/>
              </a:rPr>
              <a:t>low, but moving higher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22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639546"/>
              </p:ext>
            </p:extLst>
          </p:nvPr>
        </p:nvGraphicFramePr>
        <p:xfrm>
          <a:off x="1155700" y="2066925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02" name="Worksheet" r:id="rId3" imgW="4562417" imgH="2733710" progId="Excel.Sheet.12">
                  <p:link updateAutomatic="1"/>
                </p:oleObj>
              </mc:Choice>
              <mc:Fallback>
                <p:oleObj name="Worksheet" r:id="rId3" imgW="4562417" imgH="2733710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66925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In large part inflation has been kept low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due to the collapse of energy prices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819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66244"/>
              </p:ext>
            </p:extLst>
          </p:nvPr>
        </p:nvGraphicFramePr>
        <p:xfrm>
          <a:off x="1155700" y="2066925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6" name="Worksheet" r:id="rId3" imgW="4562417" imgH="2733710" progId="Excel.Sheet.12">
                  <p:link updateAutomatic="1"/>
                </p:oleObj>
              </mc:Choice>
              <mc:Fallback>
                <p:oleObj name="Worksheet" r:id="rId3" imgW="4562417" imgH="2733710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66925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Natural gas prices have also declined and remains low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216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289324"/>
              </p:ext>
            </p:extLst>
          </p:nvPr>
        </p:nvGraphicFramePr>
        <p:xfrm>
          <a:off x="1147763" y="2065338"/>
          <a:ext cx="68484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8" name="Worksheet" r:id="rId3" imgW="4514909" imgH="2733710" progId="Excel.Sheet.12">
                  <p:link updateAutomatic="1"/>
                </p:oleObj>
              </mc:Choice>
              <mc:Fallback>
                <p:oleObj name="Worksheet" r:id="rId3" imgW="4514909" imgH="27337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7763" y="2065338"/>
                        <a:ext cx="6848475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Expenditures on energy are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well below the historical average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685315"/>
              </p:ext>
            </p:extLst>
          </p:nvPr>
        </p:nvGraphicFramePr>
        <p:xfrm>
          <a:off x="1147763" y="2063750"/>
          <a:ext cx="6848475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9" name="Worksheet" r:id="rId5" imgW="4514909" imgH="2733710" progId="Excel.Sheet.12">
                  <p:link updateAutomatic="1"/>
                </p:oleObj>
              </mc:Choice>
              <mc:Fallback>
                <p:oleObj name="Worksheet" r:id="rId5" imgW="4514909" imgH="273371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763" y="2063750"/>
                        <a:ext cx="6848475" cy="410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29477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051613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6" name="Worksheet" r:id="rId3" imgW="4581583" imgH="2752623" progId="Excel.Sheet.12">
                  <p:link updateAutomatic="1"/>
                </p:oleObj>
              </mc:Choice>
              <mc:Fallback>
                <p:oleObj name="Worksheet" r:id="rId3" imgW="4581583" imgH="2752623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Removing the volatile food and energy </a:t>
            </a:r>
            <a:br>
              <a:rPr lang="en-US" b="1" smtClean="0">
                <a:latin typeface="Arial" charset="0"/>
              </a:rPr>
            </a:br>
            <a:r>
              <a:rPr lang="en-US" b="1" smtClean="0">
                <a:latin typeface="Arial" charset="0"/>
              </a:rPr>
              <a:t>components from the PCE, </a:t>
            </a:r>
            <a:br>
              <a:rPr lang="en-US" b="1" smtClean="0">
                <a:latin typeface="Arial" charset="0"/>
              </a:rPr>
            </a:br>
            <a:r>
              <a:rPr lang="en-US" b="1" smtClean="0">
                <a:latin typeface="Arial" charset="0"/>
              </a:rPr>
              <a:t> “core” inflation remains low</a:t>
            </a: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2162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FOMC anticipates that PCE </a:t>
            </a:r>
            <a:r>
              <a:rPr lang="en-US" b="1" dirty="0" smtClean="0">
                <a:latin typeface="Arial" charset="0"/>
              </a:rPr>
              <a:t>inflation will </a:t>
            </a:r>
            <a:r>
              <a:rPr lang="en-US" b="1" dirty="0">
                <a:latin typeface="Arial" charset="0"/>
              </a:rPr>
              <a:t>be </a:t>
            </a:r>
            <a:r>
              <a:rPr lang="en-US" b="1" dirty="0" smtClean="0">
                <a:latin typeface="Arial" charset="0"/>
              </a:rPr>
              <a:t>around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their two percent target over the next three years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881313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61" name="Worksheet" r:id="rId3" imgW="4581583" imgH="2752623" progId="Excel.Sheet.12">
                  <p:link updateAutomatic="1"/>
                </p:oleObj>
              </mc:Choice>
              <mc:Fallback>
                <p:oleObj name="Worksheet" r:id="rId3" imgW="4581583" imgH="2752623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2590800"/>
            <a:ext cx="2727029" cy="1169551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 smtClean="0">
                <a:solidFill>
                  <a:srgbClr val="000000"/>
                </a:solidFill>
              </a:rPr>
              <a:t>FOMC Central Tendency (December 2016)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2017     1.7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2.0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2018     1.9 </a:t>
            </a:r>
            <a:r>
              <a:rPr lang="en-US" sz="1000" b="1" dirty="0">
                <a:solidFill>
                  <a:srgbClr val="000000"/>
                </a:solidFill>
              </a:rPr>
              <a:t>– 2.0 </a:t>
            </a: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2019     2.0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2.1 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Longer run     2.0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83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787856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5" name="Worksheet" r:id="rId3" imgW="4581583" imgH="2752623" progId="Excel.Sheet.12">
                  <p:link updateAutomatic="1"/>
                </p:oleObj>
              </mc:Choice>
              <mc:Fallback>
                <p:oleObj name="Worksheet" r:id="rId3" imgW="4581583" imgH="2752623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The FOMC anticipates that “core” PCE inflation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will reach two percent by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3050959"/>
            <a:ext cx="2727029" cy="861774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 smtClean="0">
                <a:solidFill>
                  <a:srgbClr val="000000"/>
                </a:solidFill>
              </a:rPr>
              <a:t>FOMC Central Tendency (December 2016)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2017     1.8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1.9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2018     1.9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2.0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2019         2.0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922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" y="1371599"/>
            <a:ext cx="8906165" cy="473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</a:rPr>
              <a:t>Blue Chip International Consensus Forecasts</a:t>
            </a:r>
          </a:p>
        </p:txBody>
      </p:sp>
    </p:spTree>
    <p:extLst>
      <p:ext uri="{BB962C8B-B14F-4D97-AF65-F5344CB8AC3E}">
        <p14:creationId xmlns:p14="http://schemas.microsoft.com/office/powerpoint/2010/main" val="16010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7" y="1725966"/>
            <a:ext cx="8808448" cy="34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69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49" y="5306441"/>
            <a:ext cx="3362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Manufacturers’ Purchasing Managers Indexes</a:t>
            </a:r>
          </a:p>
        </p:txBody>
      </p:sp>
    </p:spTree>
    <p:extLst>
      <p:ext uri="{BB962C8B-B14F-4D97-AF65-F5344CB8AC3E}">
        <p14:creationId xmlns:p14="http://schemas.microsoft.com/office/powerpoint/2010/main" val="4601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GDP expanded by </a:t>
            </a:r>
            <a:r>
              <a:rPr lang="en-US" b="1" dirty="0" smtClean="0">
                <a:latin typeface="Arial" charset="0"/>
              </a:rPr>
              <a:t>1.9% </a:t>
            </a:r>
            <a:r>
              <a:rPr lang="en-US" b="1" dirty="0">
                <a:latin typeface="Arial" charset="0"/>
              </a:rPr>
              <a:t>over the past year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989536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Over the past couple of years,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the </a:t>
            </a:r>
            <a:r>
              <a:rPr lang="en-US" b="1" dirty="0">
                <a:latin typeface="Arial" charset="0"/>
              </a:rPr>
              <a:t>real trade-weighted dollar increased by </a:t>
            </a:r>
            <a:r>
              <a:rPr lang="en-US" b="1" dirty="0" smtClean="0">
                <a:latin typeface="Arial" charset="0"/>
              </a:rPr>
              <a:t>22%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031977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52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23019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Manufacturing output is </a:t>
            </a:r>
            <a:r>
              <a:rPr lang="en-US" b="1" dirty="0" smtClean="0">
                <a:latin typeface="Arial" charset="0"/>
              </a:rPr>
              <a:t>flat compared </a:t>
            </a:r>
            <a:r>
              <a:rPr lang="en-US" b="1" dirty="0">
                <a:latin typeface="Arial" charset="0"/>
              </a:rPr>
              <a:t>with a year earlier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82451"/>
              </p:ext>
            </p:extLst>
          </p:nvPr>
        </p:nvGraphicFramePr>
        <p:xfrm>
          <a:off x="1143000" y="20574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59023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87573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19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Capacity utilization </a:t>
            </a:r>
            <a:r>
              <a:rPr lang="en-US" b="1" dirty="0" smtClean="0">
                <a:latin typeface="Arial" charset="0"/>
              </a:rPr>
              <a:t>has been edging lower</a:t>
            </a:r>
            <a:endParaRPr lang="en-US" dirty="0" smtClean="0">
              <a:latin typeface="Arial" charset="0"/>
            </a:endParaRPr>
          </a:p>
        </p:txBody>
      </p:sp>
      <p:pic>
        <p:nvPicPr>
          <p:cNvPr id="21508" name="Object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1413" y="2055813"/>
            <a:ext cx="6856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85179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270379"/>
              </p:ext>
            </p:extLst>
          </p:nvPr>
        </p:nvGraphicFramePr>
        <p:xfrm>
          <a:off x="1143000" y="2052637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4" name="Worksheet" r:id="rId3" imgW="4581716" imgH="2752725" progId="Excel.Sheet.12">
                  <p:link updateAutomatic="1"/>
                </p:oleObj>
              </mc:Choice>
              <mc:Fallback>
                <p:oleObj name="Worksheet" r:id="rId3" imgW="4581716" imgH="27527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2637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Manufacturing </a:t>
            </a:r>
            <a:r>
              <a:rPr lang="en-US" b="1" dirty="0" smtClean="0">
                <a:latin typeface="Arial" charset="0"/>
              </a:rPr>
              <a:t>has lost jobs over the past year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8019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The Midwest Economy Indexes manufacturing component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is near its trend and doing relatively better than the nation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44658"/>
              </p:ext>
            </p:extLst>
          </p:nvPr>
        </p:nvGraphicFramePr>
        <p:xfrm>
          <a:off x="1143000" y="20574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10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2280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Manufacturing jobs were added in Michigan and Wisconsin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and lost in Indiana, Illinois and Iowa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138365"/>
              </p:ext>
            </p:extLst>
          </p:nvPr>
        </p:nvGraphicFramePr>
        <p:xfrm>
          <a:off x="1143000" y="20574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6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11268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Industrial production is forecast to </a:t>
            </a:r>
            <a:r>
              <a:rPr lang="en-US" b="1" dirty="0" smtClean="0">
                <a:latin typeface="Arial" charset="0"/>
              </a:rPr>
              <a:t>improve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but </a:t>
            </a:r>
            <a:r>
              <a:rPr lang="en-US" b="1" dirty="0">
                <a:latin typeface="Arial" charset="0"/>
              </a:rPr>
              <a:t>expand at a pace below its historical rate</a:t>
            </a:r>
            <a:endParaRPr lang="en-US" b="1" dirty="0" smtClean="0">
              <a:latin typeface="Arial" charset="0"/>
            </a:endParaRPr>
          </a:p>
        </p:txBody>
      </p:sp>
      <p:graphicFrame>
        <p:nvGraphicFramePr>
          <p:cNvPr id="2662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064404"/>
              </p:ext>
            </p:extLst>
          </p:nvPr>
        </p:nvGraphicFramePr>
        <p:xfrm>
          <a:off x="1169988" y="2070100"/>
          <a:ext cx="6799262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7" name="Worksheet" r:id="rId3" imgW="4571865" imgH="2752623" progId="Excel.Sheet.12">
                  <p:link updateAutomatic="1"/>
                </p:oleObj>
              </mc:Choice>
              <mc:Fallback>
                <p:oleObj name="Worksheet" r:id="rId3" imgW="4571865" imgH="2752623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070100"/>
                        <a:ext cx="6799262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37990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Light vehicles sales set a record in </a:t>
            </a:r>
            <a:r>
              <a:rPr lang="en-US" b="1" dirty="0" smtClean="0">
                <a:latin typeface="Arial" charset="0"/>
              </a:rPr>
              <a:t>2016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edging up 0.4% from 2015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258316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55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67054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2016 </a:t>
            </a:r>
            <a:r>
              <a:rPr lang="en-US" b="1" dirty="0">
                <a:latin typeface="Arial" charset="0"/>
              </a:rPr>
              <a:t>light truck sales </a:t>
            </a:r>
            <a:r>
              <a:rPr lang="en-US" b="1" dirty="0" smtClean="0">
                <a:latin typeface="Arial" charset="0"/>
              </a:rPr>
              <a:t>were 7.3% </a:t>
            </a:r>
            <a:r>
              <a:rPr lang="en-US" b="1" dirty="0">
                <a:latin typeface="Arial" charset="0"/>
              </a:rPr>
              <a:t>higher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while passenger car sales </a:t>
            </a:r>
            <a:r>
              <a:rPr lang="en-US" b="1" dirty="0" smtClean="0">
                <a:latin typeface="Arial" charset="0"/>
              </a:rPr>
              <a:t>were 7.9% </a:t>
            </a:r>
            <a:r>
              <a:rPr lang="en-US" b="1" dirty="0">
                <a:latin typeface="Arial" charset="0"/>
              </a:rPr>
              <a:t>lower</a:t>
            </a:r>
            <a:endParaRPr lang="en-US" b="1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51873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6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9494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Price increases for new vehicles have moderated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0641"/>
              </p:ext>
            </p:extLst>
          </p:nvPr>
        </p:nvGraphicFramePr>
        <p:xfrm>
          <a:off x="1143000" y="2052637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6" name="Worksheet" r:id="rId3" imgW="4581583" imgH="2752623" progId="Excel.Sheet.12">
                  <p:link updateAutomatic="1"/>
                </p:oleObj>
              </mc:Choice>
              <mc:Fallback>
                <p:oleObj name="Worksheet" r:id="rId3" imgW="4581583" imgH="27526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2637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5387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959666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86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 Chicago Fed National Activity Index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3-month average remains </a:t>
            </a:r>
            <a:r>
              <a:rPr lang="en-US" b="1" dirty="0" smtClean="0">
                <a:latin typeface="Arial" charset="0"/>
              </a:rPr>
              <a:t>just below </a:t>
            </a:r>
            <a:r>
              <a:rPr lang="en-US" b="1" dirty="0">
                <a:latin typeface="Arial" charset="0"/>
              </a:rPr>
              <a:t>zero</a:t>
            </a:r>
            <a:endParaRPr lang="en-US" dirty="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76400" y="3840163"/>
            <a:ext cx="6096000" cy="3810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881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Alternative powered vehicles (including hybrids)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are a very small fraction of total vehicle sales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74379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0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92157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Alternative powered vehicles (including hybrids)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market share barely exceeded 4% 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and have been declining over the past two years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50854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4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46397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Vehicle sales </a:t>
            </a:r>
            <a:r>
              <a:rPr lang="en-US" b="1" dirty="0" smtClean="0">
                <a:latin typeface="Arial" charset="0"/>
              </a:rPr>
              <a:t>are </a:t>
            </a:r>
            <a:r>
              <a:rPr lang="en-US" b="1" dirty="0">
                <a:latin typeface="Arial" charset="0"/>
              </a:rPr>
              <a:t>anticipated </a:t>
            </a:r>
            <a:r>
              <a:rPr lang="en-US" b="1" dirty="0" smtClean="0">
                <a:latin typeface="Arial" charset="0"/>
              </a:rPr>
              <a:t>to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edge lower over the next two years</a:t>
            </a:r>
          </a:p>
        </p:txBody>
      </p:sp>
      <p:graphicFrame>
        <p:nvGraphicFramePr>
          <p:cNvPr id="1116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570551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25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2081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844698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73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forecast calls for a very gradual recovery in housing</a:t>
            </a:r>
            <a:endParaRPr lang="en-US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016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255368"/>
              </p:ext>
            </p:extLst>
          </p:nvPr>
        </p:nvGraphicFramePr>
        <p:xfrm>
          <a:off x="1155700" y="2066925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5" name="Worksheet" r:id="rId3" imgW="4562417" imgH="2733710" progId="Excel.Sheet.12">
                  <p:link updateAutomatic="1"/>
                </p:oleObj>
              </mc:Choice>
              <mc:Fallback>
                <p:oleObj name="Worksheet" r:id="rId3" imgW="4562417" imgH="2733710" progId="Excel.Sheet.12">
                  <p:link updateAutomatic="1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66925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Arial" charset="0"/>
              </a:rPr>
              <a:t>Monetary policy has been very aggressive,</a:t>
            </a:r>
            <a:br>
              <a:rPr lang="en-US" b="1" smtClean="0">
                <a:latin typeface="Arial" charset="0"/>
              </a:rPr>
            </a:br>
            <a:r>
              <a:rPr lang="en-US" b="1" smtClean="0">
                <a:latin typeface="Arial" charset="0"/>
              </a:rPr>
              <a:t>keeping the Fed Funds near zero since December 2008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267461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59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Federal Funds Rate </a:t>
            </a:r>
            <a:r>
              <a:rPr lang="en-US" b="1" dirty="0" smtClean="0">
                <a:latin typeface="Arial" charset="0"/>
              </a:rPr>
              <a:t>is expected to reach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the neutral rate at the end of 2019</a:t>
            </a:r>
            <a:endParaRPr lang="en-US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5379" y="2590800"/>
            <a:ext cx="2727029" cy="1169551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 smtClean="0">
                <a:solidFill>
                  <a:srgbClr val="000000"/>
                </a:solidFill>
              </a:rPr>
              <a:t>FOMC Central Tendency (December 2016)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2017     1.1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1.6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2018     1.9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2.6</a:t>
            </a: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2019     2.4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3.3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Longer run     2.8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3.0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04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The outlook is for the U.S. economy to expand at a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pace </a:t>
            </a:r>
            <a:r>
              <a:rPr lang="en-US" sz="2300" dirty="0" smtClean="0"/>
              <a:t>around trend through 2019</a:t>
            </a:r>
            <a:endParaRPr lang="en-US" sz="2300" dirty="0"/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1430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Summary</a:t>
            </a:r>
          </a:p>
        </p:txBody>
      </p:sp>
      <p:sp>
        <p:nvSpPr>
          <p:cNvPr id="1868804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68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Employment </a:t>
            </a:r>
            <a:r>
              <a:rPr lang="en-US" sz="2300" dirty="0" smtClean="0"/>
              <a:t>growth is </a:t>
            </a:r>
            <a:r>
              <a:rPr lang="en-US" sz="2300" dirty="0"/>
              <a:t>expected to </a:t>
            </a:r>
            <a:r>
              <a:rPr lang="en-US" sz="2300" dirty="0" smtClean="0"/>
              <a:t>slow </a:t>
            </a:r>
            <a:r>
              <a:rPr lang="en-US" sz="2300" dirty="0"/>
              <a:t>with the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unemployment rate </a:t>
            </a:r>
            <a:r>
              <a:rPr lang="en-US" sz="2300" dirty="0" smtClean="0"/>
              <a:t>remaining below the natural rate</a:t>
            </a:r>
            <a:endParaRPr lang="en-US" sz="23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 smtClean="0"/>
              <a:t>Disappearing slack </a:t>
            </a:r>
            <a:r>
              <a:rPr lang="en-US" sz="2300" dirty="0"/>
              <a:t>in the economy will lead to a </a:t>
            </a:r>
            <a:r>
              <a:rPr lang="en-US" sz="2300" dirty="0" smtClean="0"/>
              <a:t>gradual </a:t>
            </a:r>
            <a:endParaRPr lang="en-US" sz="2300" dirty="0"/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</a:t>
            </a:r>
            <a:r>
              <a:rPr lang="en-US" sz="2300" dirty="0" smtClean="0"/>
              <a:t>rising inflation </a:t>
            </a:r>
            <a:r>
              <a:rPr lang="en-US" sz="2300" dirty="0"/>
              <a:t>rate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/>
              <a:t>The housing market is </a:t>
            </a:r>
            <a:r>
              <a:rPr lang="en-US" sz="2300" dirty="0" smtClean="0"/>
              <a:t>expected to </a:t>
            </a:r>
            <a:r>
              <a:rPr lang="en-US" sz="2300" dirty="0"/>
              <a:t>continue </a:t>
            </a:r>
            <a:r>
              <a:rPr lang="en-US" sz="2300" dirty="0" smtClean="0"/>
              <a:t>improving</a:t>
            </a:r>
            <a:endParaRPr lang="en-US" sz="2300" dirty="0"/>
          </a:p>
          <a:p>
            <a:pPr eaLnBrk="0" hangingPunct="0">
              <a:spcBef>
                <a:spcPct val="20000"/>
              </a:spcBef>
            </a:pPr>
            <a:r>
              <a:rPr lang="en-US" sz="2300" dirty="0"/>
              <a:t>  through </a:t>
            </a:r>
            <a:r>
              <a:rPr lang="en-US" sz="2300" dirty="0" smtClean="0"/>
              <a:t>2018</a:t>
            </a:r>
            <a:endParaRPr lang="en-US" sz="23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" y="4317024"/>
            <a:ext cx="8686800" cy="8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sz="2300" dirty="0" smtClean="0"/>
              <a:t>Manufacturing </a:t>
            </a:r>
            <a:r>
              <a:rPr lang="en-US" sz="2300" dirty="0"/>
              <a:t>output </a:t>
            </a:r>
            <a:r>
              <a:rPr lang="en-US" sz="2300" dirty="0" smtClean="0"/>
              <a:t>is expected to increase at a rate</a:t>
            </a:r>
          </a:p>
          <a:p>
            <a:pPr eaLnBrk="0" hangingPunct="0">
              <a:spcBef>
                <a:spcPct val="20000"/>
              </a:spcBef>
            </a:pPr>
            <a:r>
              <a:rPr lang="en-US" sz="2300" dirty="0" smtClean="0"/>
              <a:t> below its trend in 2017 and 2018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295078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6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6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8802" grpId="0"/>
      <p:bldP spid="1868803" grpId="0" autoUpdateAnimBg="0"/>
      <p:bldP spid="1868804" grpId="0"/>
      <p:bldP spid="6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33400"/>
            <a:ext cx="84582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 "/>
            </a:pPr>
            <a:r>
              <a:rPr lang="en-US" sz="5400" smtClean="0">
                <a:latin typeface="Arial" charset="0"/>
              </a:rPr>
              <a:t>www.chicagofed.org www.federalreserve.gov</a:t>
            </a:r>
            <a:endParaRPr lang="en-US" sz="6000" smtClean="0">
              <a:latin typeface="Arial" charset="0"/>
            </a:endParaRPr>
          </a:p>
        </p:txBody>
      </p:sp>
      <p:pic>
        <p:nvPicPr>
          <p:cNvPr id="11243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A6EA5"/>
              </a:clrFrom>
              <a:clrTo>
                <a:srgbClr val="3A6EA5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2362200" y="23622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4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402188"/>
              </p:ext>
            </p:extLst>
          </p:nvPr>
        </p:nvGraphicFramePr>
        <p:xfrm>
          <a:off x="1143000" y="2057400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3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7400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The Midwest economy has been growing close to trend,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a bit better than the national economy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040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real value of the stock market has reached new highs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134262"/>
              </p:ext>
            </p:extLst>
          </p:nvPr>
        </p:nvGraphicFramePr>
        <p:xfrm>
          <a:off x="1149350" y="2057400"/>
          <a:ext cx="68453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7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350" y="2057400"/>
                        <a:ext cx="6845300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51458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The Federal Open Market Committee (FOMC) expects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GDP to grow around trend over the next three years</a:t>
            </a:r>
            <a:endParaRPr lang="en-US" b="1" dirty="0" smtClean="0">
              <a:latin typeface="Arial" charset="0"/>
            </a:endParaRPr>
          </a:p>
        </p:txBody>
      </p:sp>
      <p:graphicFrame>
        <p:nvGraphicFramePr>
          <p:cNvPr id="9318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185438"/>
              </p:ext>
            </p:extLst>
          </p:nvPr>
        </p:nvGraphicFramePr>
        <p:xfrm>
          <a:off x="1155700" y="2070100"/>
          <a:ext cx="68278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67" name="Worksheet" r:id="rId3" imgW="4571865" imgH="2743166" progId="Excel.Sheet.12">
                  <p:link updateAutomatic="1"/>
                </p:oleObj>
              </mc:Choice>
              <mc:Fallback>
                <p:oleObj name="Worksheet" r:id="rId3" imgW="4571865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070100"/>
                        <a:ext cx="68278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2209800"/>
            <a:ext cx="2727029" cy="1169551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 smtClean="0">
                <a:solidFill>
                  <a:srgbClr val="000000"/>
                </a:solidFill>
              </a:rPr>
              <a:t>FOMC Central Tendency (December 2016)</a:t>
            </a:r>
          </a:p>
          <a:p>
            <a:endParaRPr lang="en-US" sz="1000" b="1" dirty="0" smtClean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2017     1.9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2.3</a:t>
            </a: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000" b="1" dirty="0" smtClean="0">
                <a:solidFill>
                  <a:srgbClr val="000000"/>
                </a:solidFill>
              </a:rPr>
              <a:t>2018     1.8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2.2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2019     1.8 </a:t>
            </a:r>
            <a:r>
              <a:rPr lang="en-US" sz="1000" b="1" dirty="0">
                <a:solidFill>
                  <a:srgbClr val="000000"/>
                </a:solidFill>
              </a:rPr>
              <a:t>– </a:t>
            </a:r>
            <a:r>
              <a:rPr lang="en-US" sz="1000" b="1" dirty="0" smtClean="0">
                <a:solidFill>
                  <a:srgbClr val="000000"/>
                </a:solidFill>
              </a:rPr>
              <a:t>2.0</a:t>
            </a:r>
            <a:endParaRPr lang="en-US" sz="1000" b="1" dirty="0">
              <a:solidFill>
                <a:srgbClr val="000000"/>
              </a:solidFill>
            </a:endParaRPr>
          </a:p>
          <a:p>
            <a:pPr marL="228600" indent="-228600"/>
            <a:endParaRPr lang="en-US" sz="1000" b="1" dirty="0" smtClean="0">
              <a:solidFill>
                <a:srgbClr val="000000"/>
              </a:solidFill>
            </a:endParaRPr>
          </a:p>
          <a:p>
            <a:pPr marL="228600" indent="-228600"/>
            <a:r>
              <a:rPr lang="en-US" sz="1000" b="1" dirty="0" smtClean="0">
                <a:solidFill>
                  <a:srgbClr val="000000"/>
                </a:solidFill>
              </a:rPr>
              <a:t>Longer run     1.8 – 2.0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975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934875"/>
              </p:ext>
            </p:extLst>
          </p:nvPr>
        </p:nvGraphicFramePr>
        <p:xfrm>
          <a:off x="1149350" y="2070100"/>
          <a:ext cx="6840538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7" name="Worksheet" r:id="rId3" imgW="4591030" imgH="2743166" progId="Excel.Sheet.12">
                  <p:link updateAutomatic="1"/>
                </p:oleObj>
              </mc:Choice>
              <mc:Fallback>
                <p:oleObj name="Worksheet" r:id="rId3" imgW="4591030" imgH="2743166" progId="Excel.Sheet.12">
                  <p:link updateAutomatic="1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070100"/>
                        <a:ext cx="6840538" cy="408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The path of the current recovery is restrained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compared with past deep recession recovery cycles</a:t>
            </a: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2667000" y="3440837"/>
            <a:ext cx="3048000" cy="276999"/>
            <a:chOff x="3546126" y="3162336"/>
            <a:chExt cx="3048000" cy="280117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546126" y="3162336"/>
              <a:ext cx="2690160" cy="280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642D"/>
                  </a:solidFill>
                </a:rPr>
                <a:t>average annualized growth: </a:t>
              </a:r>
              <a:r>
                <a:rPr lang="en-US" sz="1200" b="1" dirty="0" smtClean="0">
                  <a:solidFill>
                    <a:srgbClr val="00642D"/>
                  </a:solidFill>
                </a:rPr>
                <a:t>4.4%</a:t>
              </a:r>
              <a:endParaRPr lang="en-US" sz="1200" b="1" dirty="0">
                <a:solidFill>
                  <a:srgbClr val="00642D"/>
                </a:solidFill>
              </a:endParaRPr>
            </a:p>
          </p:txBody>
        </p:sp>
        <p:cxnSp>
          <p:nvCxnSpPr>
            <p:cNvPr id="15" name="Straight Connector 5"/>
            <p:cNvCxnSpPr>
              <a:cxnSpLocks noChangeShapeType="1"/>
            </p:cNvCxnSpPr>
            <p:nvPr/>
          </p:nvCxnSpPr>
          <p:spPr bwMode="auto">
            <a:xfrm rot="10800000">
              <a:off x="6060726" y="3302395"/>
              <a:ext cx="533400" cy="76201"/>
            </a:xfrm>
            <a:prstGeom prst="line">
              <a:avLst/>
            </a:prstGeom>
            <a:noFill/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</p:cxn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394760" y="3995561"/>
            <a:ext cx="3253440" cy="276999"/>
            <a:chOff x="2152016" y="3513805"/>
            <a:chExt cx="3253440" cy="276999"/>
          </a:xfrm>
        </p:grpSpPr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2152016" y="3513805"/>
              <a:ext cx="31473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00642D"/>
                  </a:solidFill>
                </a:rPr>
                <a:t>average annualized growth: </a:t>
              </a:r>
              <a:r>
                <a:rPr lang="en-US" sz="1200" b="1" dirty="0" smtClean="0">
                  <a:solidFill>
                    <a:srgbClr val="00642D"/>
                  </a:solidFill>
                </a:rPr>
                <a:t>4.3%</a:t>
              </a:r>
              <a:endParaRPr lang="en-US" sz="1200" b="1" dirty="0">
                <a:solidFill>
                  <a:srgbClr val="00642D"/>
                </a:solidFill>
              </a:endParaRPr>
            </a:p>
          </p:txBody>
        </p:sp>
        <p:cxnSp>
          <p:nvCxnSpPr>
            <p:cNvPr id="18" name="Straight Connector 8"/>
            <p:cNvCxnSpPr>
              <a:cxnSpLocks noChangeShapeType="1"/>
            </p:cNvCxnSpPr>
            <p:nvPr/>
          </p:nvCxnSpPr>
          <p:spPr bwMode="auto">
            <a:xfrm flipH="1" flipV="1">
              <a:off x="4666616" y="3652305"/>
              <a:ext cx="738840" cy="138499"/>
            </a:xfrm>
            <a:prstGeom prst="line">
              <a:avLst/>
            </a:prstGeom>
            <a:noFill/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171960" y="4800600"/>
            <a:ext cx="3291000" cy="709999"/>
            <a:chOff x="3842020" y="4663522"/>
            <a:chExt cx="3291000" cy="709999"/>
          </a:xfrm>
        </p:grpSpPr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3842020" y="5096522"/>
              <a:ext cx="3291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00642D"/>
                  </a:solidFill>
                </a:rPr>
                <a:t>average annualized growth: </a:t>
              </a:r>
              <a:r>
                <a:rPr lang="en-US" sz="1200" b="1" dirty="0" smtClean="0">
                  <a:solidFill>
                    <a:srgbClr val="00642D"/>
                  </a:solidFill>
                </a:rPr>
                <a:t>2.1%</a:t>
              </a:r>
              <a:endParaRPr lang="en-US" sz="1200" b="1" dirty="0">
                <a:solidFill>
                  <a:srgbClr val="00642D"/>
                </a:solidFill>
              </a:endParaRPr>
            </a:p>
          </p:txBody>
        </p:sp>
        <p:cxnSp>
          <p:nvCxnSpPr>
            <p:cNvPr id="21" name="Straight Connector 11"/>
            <p:cNvCxnSpPr>
              <a:cxnSpLocks noChangeShapeType="1"/>
            </p:cNvCxnSpPr>
            <p:nvPr/>
          </p:nvCxnSpPr>
          <p:spPr bwMode="auto">
            <a:xfrm flipH="1">
              <a:off x="5382880" y="4663522"/>
              <a:ext cx="403944" cy="490432"/>
            </a:xfrm>
            <a:prstGeom prst="line">
              <a:avLst/>
            </a:prstGeom>
            <a:noFill/>
            <a:ln w="22225" algn="ctr">
              <a:solidFill>
                <a:schemeClr val="bg1"/>
              </a:solidFill>
              <a:miter lim="800000"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0940804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Employment </a:t>
            </a:r>
            <a:r>
              <a:rPr lang="en-US" b="1" dirty="0" smtClean="0">
                <a:latin typeface="Arial" charset="0"/>
              </a:rPr>
              <a:t>increased </a:t>
            </a:r>
            <a:r>
              <a:rPr lang="en-US" b="1" dirty="0">
                <a:latin typeface="Arial" charset="0"/>
              </a:rPr>
              <a:t>by </a:t>
            </a:r>
            <a:r>
              <a:rPr lang="en-US" b="1" dirty="0" smtClean="0">
                <a:latin typeface="Arial" charset="0"/>
              </a:rPr>
              <a:t>over 2.3 </a:t>
            </a:r>
            <a:r>
              <a:rPr lang="en-US" b="1" dirty="0">
                <a:latin typeface="Arial" charset="0"/>
              </a:rPr>
              <a:t>million </a:t>
            </a:r>
            <a:r>
              <a:rPr lang="en-US" b="1" dirty="0" smtClean="0">
                <a:latin typeface="Arial" charset="0"/>
              </a:rPr>
              <a:t>jobs</a:t>
            </a:r>
            <a:br>
              <a:rPr lang="en-US" b="1" dirty="0" smtClean="0">
                <a:latin typeface="Arial" charset="0"/>
              </a:rPr>
            </a:br>
            <a:r>
              <a:rPr lang="en-US" b="1" dirty="0" smtClean="0">
                <a:latin typeface="Arial" charset="0"/>
              </a:rPr>
              <a:t>over the past 12 months</a:t>
            </a:r>
            <a:endParaRPr lang="en-US" dirty="0" smtClean="0"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849968"/>
              </p:ext>
            </p:extLst>
          </p:nvPr>
        </p:nvGraphicFramePr>
        <p:xfrm>
          <a:off x="1143000" y="2052637"/>
          <a:ext cx="6858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78" name="Worksheet" r:id="rId3" imgW="4581716" imgH="2752725" progId="Excel.Sheet.12">
                  <p:link updateAutomatic="1"/>
                </p:oleObj>
              </mc:Choice>
              <mc:Fallback>
                <p:oleObj name="Worksheet" r:id="rId3" imgW="4581716" imgH="27527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052637"/>
                        <a:ext cx="68580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33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ulse">
  <a:themeElements>
    <a:clrScheme name="">
      <a:dk1>
        <a:srgbClr val="000000"/>
      </a:dk1>
      <a:lt1>
        <a:srgbClr val="FFFFFF"/>
      </a:lt1>
      <a:dk2>
        <a:srgbClr val="000066"/>
      </a:dk2>
      <a:lt2>
        <a:srgbClr val="FF9933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C:\_appl\Microsoft Office\Templates\Presentation Designs\PULSE.POT</Template>
  <TotalTime>80998</TotalTime>
  <Words>730</Words>
  <Application>Microsoft Office PowerPoint</Application>
  <PresentationFormat>On-screen Show (4:3)</PresentationFormat>
  <Paragraphs>128</Paragraphs>
  <Slides>47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41</vt:i4>
      </vt:variant>
      <vt:variant>
        <vt:lpstr>Slide Titles</vt:lpstr>
      </vt:variant>
      <vt:variant>
        <vt:i4>47</vt:i4>
      </vt:variant>
    </vt:vector>
  </HeadingPairs>
  <TitlesOfParts>
    <vt:vector size="89" baseType="lpstr">
      <vt:lpstr>Pulse</vt:lpstr>
      <vt:lpstr>C:\Users\g1was00\Documents\Presentations\Master Charts - Macro Charts.xlsx!Charts![Master Charts - Macro Charts.xlsx]Charts Chart 1</vt:lpstr>
      <vt:lpstr>C:\Users\g1was00\Documents\Presentations\Master Charts - Macro Charts.xlsx!Charts![Master Charts - Macro Charts.xlsx]Charts Chart 4</vt:lpstr>
      <vt:lpstr>C:\Users\g1was00\Documents\Presentations\Master Charts - Macro Charts.xlsx!Charts![Master Charts - Macro Charts.xlsx]Charts Chart 523</vt:lpstr>
      <vt:lpstr>C:\Users\g1was00\Documents\Presentations\Master Charts - Macro Charts.xlsx!Charts![Master Charts - Macro Charts.xlsx]Charts Chart 444</vt:lpstr>
      <vt:lpstr>C:\Users\g1was00\Documents\Presentations\Master Charts - Macro Charts.xlsx!Charts![Master Charts - Macro Charts.xlsx]Charts Chart 41</vt:lpstr>
      <vt:lpstr>C:\Users\g1was00\Documents\Presentations\Master Charts - Macro Charts.xlsx!Charts![Master Charts - Macro Charts.xlsx]Charts Chart 94</vt:lpstr>
      <vt:lpstr>C:\Users\g1was00\Documents\Presentations\Master Charts - Macro Charts.xlsx!Charts![Master Charts - Macro Charts.xlsx]Charts Chart 47</vt:lpstr>
      <vt:lpstr>C:\Users\g1was00\Documents\Presentations\Master Charts - Macro Charts.xlsx!Charts![Master Charts - Macro Charts.xlsx]Charts Chart 48</vt:lpstr>
      <vt:lpstr>C:\Users\g1was00\Documents\Presentations\Master Charts - Macro Charts.xlsx!Charts![Master Charts - Macro Charts.xlsx]Charts Chart 85</vt:lpstr>
      <vt:lpstr>C:\Users\g1was00\Documents\Presentations\Master Charts - Macro Charts.xlsx!Charts![Master Charts - Macro Charts.xlsx]Charts Chart 76</vt:lpstr>
      <vt:lpstr>C:\Users\g1was00\Documents\Presentations\Master Charts - Macro Charts.xlsx!Charts![Master Charts - Macro Charts.xlsx]Charts Chart 100</vt:lpstr>
      <vt:lpstr>C:\Users\g1was00\Documents\Presentations\Master Charts - Macro Charts.xlsx!Charts![Master Charts - Macro Charts.xlsx]Charts Chart 106</vt:lpstr>
      <vt:lpstr>C:\Users\g1was00\Documents\Presentations\Master Charts - Macro Charts.xlsx!Charts![Master Charts - Macro Charts.xlsx]Charts Chart 610</vt:lpstr>
      <vt:lpstr>C:\Users\g1was00\Documents\Presentations\Master Charts - Macro Charts.xlsx!Charts![Master Charts - Macro Charts.xlsx]Charts Chart 141</vt:lpstr>
      <vt:lpstr>C:\Users\g1was00\Documents\Presentations\Master Charts - Macro Charts.xlsx!Charts![Master Charts - Macro Charts.xlsx]Charts Chart 181</vt:lpstr>
      <vt:lpstr>C:\Users\g1was00\Documents\Presentations\Master Charts - Macro Charts.xlsx!Charts![Master Charts - Macro Charts.xlsx]Charts Chart 183</vt:lpstr>
      <vt:lpstr>C:\Users\g1was00\Documents\Presentations\Master Charts - Macro Charts.xlsx!Charts![Master Charts - Macro Charts.xlsx]Charts Chart 186</vt:lpstr>
      <vt:lpstr>C:\Users\g1was00\Documents\Presentations\Master Charts - Macro Charts.xlsx!Charts![Master Charts - Macro Charts.xlsx]Charts Chart 185</vt:lpstr>
      <vt:lpstr>C:\Users\g1was00\Documents\Presentations\Master Charts - Macro Charts.xlsx!Charts![Master Charts - Macro Charts.xlsx]Charts Chart 142</vt:lpstr>
      <vt:lpstr>C:\Users\g1was00\Documents\Presentations\Master Charts - Macro Charts.xlsx!Charts![Master Charts - Macro Charts.xlsx]Charts Chart 157</vt:lpstr>
      <vt:lpstr>C:\Users\g1was00\Documents\Presentations\Master Charts - Macro Charts.xlsx!Charts![Master Charts - Macro Charts.xlsx]Charts Chart 156</vt:lpstr>
      <vt:lpstr>C:\Users\g1was00\Documents\Presentations\Master Charts - Macro Charts.xlsx!Charts![Master Charts - Macro Charts.xlsx]Charts Chart 296</vt:lpstr>
      <vt:lpstr>C:\Users\g1was00\Documents\Presentations\Master Charts - Manufacturing Charts.xlsx!Charts![Master Charts - Manufacturing Charts.xlsx]Charts Chart 51</vt:lpstr>
      <vt:lpstr>C:\Users\g1was00\Documents\Presentations\Master Charts - Manufacturing Charts.xlsx!Charts![Master Charts - Manufacturing Charts.xlsx]Charts Chart 11</vt:lpstr>
      <vt:lpstr>C:\Users\g1was00\Documents\Presentations\Master Charts - Macro Charts.xlsx!Charts![Master Charts - Macro Charts.xlsx]Charts Chart 524</vt:lpstr>
      <vt:lpstr>C:\Users\g1was00\Documents\Presentations\Master Charts - Manufacturing Charts.xlsx!Charts![Master Charts - Manufacturing Charts.xlsx]Charts Chart 3</vt:lpstr>
      <vt:lpstr>C:\Users\g1was00\Documents\Presentations\Master Charts - Macro Charts.xlsx!Charts![Master Charts - Macro Charts.xlsx]Charts Chart 287</vt:lpstr>
      <vt:lpstr>C:\Users\g1was00\Documents\Presentations\Master Charts - Manufacturing Charts.xlsx!Charts![Master Charts - Manufacturing Charts.xlsx]Charts Chart 74</vt:lpstr>
      <vt:lpstr>C:\Users\g1was00\Documents\Presentations\Master Charts - Manufacturing Charts.xlsx!Charts![Master Charts - Manufacturing Charts.xlsx]Charts Chart 76</vt:lpstr>
      <vt:lpstr>C:\Users\g1was00\Documents\Presentations\Master Charts - Macro Charts.xlsx!Charts![Master Charts - Macro Charts.xlsx]Charts Chart 132</vt:lpstr>
      <vt:lpstr>C:\Users\g1was00\Documents\Presentations\Master Charts - Manufacturing Charts.xlsx!Charts![Master Charts - Manufacturing Charts.xlsx]Charts Chart 298</vt:lpstr>
      <vt:lpstr>C:\Users\g1was00\Documents\Presentations\Master Charts - Manufacturing Charts.xlsx!Charts![Master Charts - Manufacturing Charts.xlsx]Charts Chart 297</vt:lpstr>
      <vt:lpstr>C:\Users\g1was00\Documents\Presentations\Master Charts - Manufacturing Charts.xlsx!Charts![Master Charts - Manufacturing Charts.xlsx]Charts Chart 253</vt:lpstr>
      <vt:lpstr>C:\Users\g1was00\Documents\Presentations\Master Charts - Macro Charts.xlsx!Charts![Master Charts - Macro Charts.xlsx]Charts Chart 401</vt:lpstr>
      <vt:lpstr>C:\Users\g1was00\Documents\Presentations\Master Charts - Macro Charts.xlsx!Charts![Master Charts - Macro Charts.xlsx]Charts Chart 151</vt:lpstr>
      <vt:lpstr>C:\Users\g1was00\Documents\Presentations\Master Charts - Macro Charts.xlsx!Charts![Master Charts - Macro Charts.xlsx]Charts Chart 365</vt:lpstr>
      <vt:lpstr>C:\Users\g1was00\Documents\Presentations\Master Charts - Macro Charts.xlsx!Charts![Master Charts - Macro Charts.xlsx]Charts Chart 75</vt:lpstr>
      <vt:lpstr>C:\Users\g1was00\Documents\Presentations\Master Charts - Macro Charts.xlsx!Charts![Master Charts - Macro Charts.xlsx]Charts Chart 80</vt:lpstr>
      <vt:lpstr>C:\Users\g1was00\Documents\Presentations\Master Charts - Macro Charts.xlsx!Charts![Master Charts - Macro Charts.xlsx]Charts Chart 439</vt:lpstr>
      <vt:lpstr>C:\Users\g1was00\Documents\Presentations\Master Charts - Macro Charts.xlsx!Charts![Master Charts - Macro Charts.xlsx]Charts Chart 563</vt:lpstr>
      <vt:lpstr>C:\Users\g1was00\Documents\Presentations\Master Charts - Manufacturing Charts.xlsx!Charts![Master Charts - Manufacturing Charts.xlsx]Charts Chart 4</vt:lpstr>
      <vt:lpstr>Economic Outlook</vt:lpstr>
      <vt:lpstr>What I said last year</vt:lpstr>
      <vt:lpstr>GDP expanded by 1.9% over the past year</vt:lpstr>
      <vt:lpstr>The  Chicago Fed National Activity Index 3-month average remains just below zero</vt:lpstr>
      <vt:lpstr>The Midwest economy has been growing close to trend, a bit better than the national economy</vt:lpstr>
      <vt:lpstr>The real value of the stock market has reached new highs</vt:lpstr>
      <vt:lpstr>The Federal Open Market Committee (FOMC) expects GDP to grow around trend over the next three years</vt:lpstr>
      <vt:lpstr>The path of the current recovery is restrained compared with past deep recession recovery cycles</vt:lpstr>
      <vt:lpstr>Employment increased by over 2.3 million jobs over the past 12 months</vt:lpstr>
      <vt:lpstr>Illinois’ employment growth is well below the national average</vt:lpstr>
      <vt:lpstr>The unemployment rate has fallen to 4.8%</vt:lpstr>
      <vt:lpstr>Illinois’ unemployment rate is well above the nation’s</vt:lpstr>
      <vt:lpstr>The labor force participation rate fell to a level last seen in 1977</vt:lpstr>
      <vt:lpstr>Civilian Labor Force Participation Rate and Population Share 16 and Older by Age Category, United States, 2007 and 2016</vt:lpstr>
      <vt:lpstr>The share of those unemployed more than 6 months remains significantly high</vt:lpstr>
      <vt:lpstr>Employees working part time for  economic reasons remains slightly elevated</vt:lpstr>
      <vt:lpstr>Wages and benefit costs continue to increase at a very slow pace</vt:lpstr>
      <vt:lpstr>The FOMC forecasts that the unemployment rate will be just below the natural rate through 2019</vt:lpstr>
      <vt:lpstr>Slow productivity growth helps explain why relatively strong employment growth has not translated into higher wages</vt:lpstr>
      <vt:lpstr>A large part of the weakness in productivity growth has been the weak pace of investment</vt:lpstr>
      <vt:lpstr>Inflation is low, but moving higher</vt:lpstr>
      <vt:lpstr>In large part inflation has been kept low  due to the collapse of energy prices</vt:lpstr>
      <vt:lpstr>Natural gas prices have also declined and remains low</vt:lpstr>
      <vt:lpstr>Expenditures on energy are well below the historical average</vt:lpstr>
      <vt:lpstr>Removing the volatile food and energy  components from the PCE,   “core” inflation remains low</vt:lpstr>
      <vt:lpstr>The FOMC anticipates that PCE inflation will be around their two percent target over the next three years</vt:lpstr>
      <vt:lpstr>The FOMC anticipates that “core” PCE inflation will reach two percent by 2018</vt:lpstr>
      <vt:lpstr>Blue Chip International Consensus Forecasts</vt:lpstr>
      <vt:lpstr>Manufacturers’ Purchasing Managers Indexes</vt:lpstr>
      <vt:lpstr>Over the past couple of years, the real trade-weighted dollar increased by 22%</vt:lpstr>
      <vt:lpstr>Manufacturing output is flat compared with a year earlier</vt:lpstr>
      <vt:lpstr>Capacity utilization has been edging lower</vt:lpstr>
      <vt:lpstr>Manufacturing has lost jobs over the past year</vt:lpstr>
      <vt:lpstr>The Midwest Economy Indexes manufacturing component is near its trend and doing relatively better than the nation</vt:lpstr>
      <vt:lpstr>Manufacturing jobs were added in Michigan and Wisconsin and lost in Indiana, Illinois and Iowa</vt:lpstr>
      <vt:lpstr>Industrial production is forecast to improve but expand at a pace below its historical rate</vt:lpstr>
      <vt:lpstr>Light vehicles sales set a record in 2016 edging up 0.4% from 2015</vt:lpstr>
      <vt:lpstr>2016 light truck sales were 7.3% higher while passenger car sales were 7.9% lower</vt:lpstr>
      <vt:lpstr>Price increases for new vehicles have moderated</vt:lpstr>
      <vt:lpstr>Alternative powered vehicles (including hybrids) are a very small fraction of total vehicle sales</vt:lpstr>
      <vt:lpstr>Alternative powered vehicles (including hybrids) market share barely exceeded 4%  and have been declining over the past two years</vt:lpstr>
      <vt:lpstr>Vehicle sales are anticipated to edge lower over the next two years</vt:lpstr>
      <vt:lpstr>The forecast calls for a very gradual recovery in housing</vt:lpstr>
      <vt:lpstr>Monetary policy has been very aggressive, keeping the Fed Funds near zero since December 2008</vt:lpstr>
      <vt:lpstr>The Federal Funds Rate is expected to reach the neutral rate at the end of 2019</vt:lpstr>
      <vt:lpstr>Summary</vt:lpstr>
      <vt:lpstr>PowerPoint Presentation</vt:lpstr>
    </vt:vector>
  </TitlesOfParts>
  <Company>Federal Reserve Bank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Midwest Economic Outlook</dc:title>
  <dc:creator>g1was00</dc:creator>
  <cp:lastModifiedBy>William A. Strauss</cp:lastModifiedBy>
  <cp:revision>3226</cp:revision>
  <cp:lastPrinted>2016-05-26T17:05:29Z</cp:lastPrinted>
  <dcterms:created xsi:type="dcterms:W3CDTF">1999-04-02T17:29:19Z</dcterms:created>
  <dcterms:modified xsi:type="dcterms:W3CDTF">2017-02-03T14:23:08Z</dcterms:modified>
</cp:coreProperties>
</file>